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5"/>
    <p:sldMasterId id="2147483662" r:id="rId6"/>
    <p:sldMasterId id="214748366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</p:sldIdLst>
  <p:sldSz cy="6858000" cx="9144000"/>
  <p:notesSz cx="6858000" cy="9144000"/>
  <p:embeddedFontLst>
    <p:embeddedFont>
      <p:font typeface="Source Sans Pro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893682F-6791-4989-AFDE-47F12BD89305}">
  <a:tblStyle styleId="{E893682F-6791-4989-AFDE-47F12BD8930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20" Type="http://schemas.openxmlformats.org/officeDocument/2006/relationships/slide" Target="slides/slide12.xml"/><Relationship Id="rId42" Type="http://schemas.openxmlformats.org/officeDocument/2006/relationships/font" Target="fonts/SourceSansPro-regular.fntdata"/><Relationship Id="rId41" Type="http://schemas.openxmlformats.org/officeDocument/2006/relationships/slide" Target="slides/slide33.xml"/><Relationship Id="rId22" Type="http://schemas.openxmlformats.org/officeDocument/2006/relationships/slide" Target="slides/slide14.xml"/><Relationship Id="rId44" Type="http://schemas.openxmlformats.org/officeDocument/2006/relationships/font" Target="fonts/SourceSansPro-italic.fntdata"/><Relationship Id="rId21" Type="http://schemas.openxmlformats.org/officeDocument/2006/relationships/slide" Target="slides/slide13.xml"/><Relationship Id="rId43" Type="http://schemas.openxmlformats.org/officeDocument/2006/relationships/font" Target="fonts/SourceSansPro-bold.fntdata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45" Type="http://schemas.openxmlformats.org/officeDocument/2006/relationships/font" Target="fonts/SourceSansPro-boldItalic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33" Type="http://schemas.openxmlformats.org/officeDocument/2006/relationships/slide" Target="slides/slide25.xml"/><Relationship Id="rId10" Type="http://schemas.openxmlformats.org/officeDocument/2006/relationships/slide" Target="slides/slide2.xml"/><Relationship Id="rId32" Type="http://schemas.openxmlformats.org/officeDocument/2006/relationships/slide" Target="slides/slide24.xml"/><Relationship Id="rId13" Type="http://schemas.openxmlformats.org/officeDocument/2006/relationships/slide" Target="slides/slide5.xml"/><Relationship Id="rId35" Type="http://schemas.openxmlformats.org/officeDocument/2006/relationships/slide" Target="slides/slide27.xml"/><Relationship Id="rId12" Type="http://schemas.openxmlformats.org/officeDocument/2006/relationships/slide" Target="slides/slide4.xml"/><Relationship Id="rId34" Type="http://schemas.openxmlformats.org/officeDocument/2006/relationships/slide" Target="slides/slide26.xml"/><Relationship Id="rId15" Type="http://schemas.openxmlformats.org/officeDocument/2006/relationships/slide" Target="slides/slide7.xml"/><Relationship Id="rId37" Type="http://schemas.openxmlformats.org/officeDocument/2006/relationships/slide" Target="slides/slide29.xml"/><Relationship Id="rId14" Type="http://schemas.openxmlformats.org/officeDocument/2006/relationships/slide" Target="slides/slide6.xml"/><Relationship Id="rId36" Type="http://schemas.openxmlformats.org/officeDocument/2006/relationships/slide" Target="slides/slide28.xml"/><Relationship Id="rId17" Type="http://schemas.openxmlformats.org/officeDocument/2006/relationships/slide" Target="slides/slide9.xml"/><Relationship Id="rId39" Type="http://schemas.openxmlformats.org/officeDocument/2006/relationships/slide" Target="slides/slide31.xml"/><Relationship Id="rId16" Type="http://schemas.openxmlformats.org/officeDocument/2006/relationships/slide" Target="slides/slide8.xml"/><Relationship Id="rId38" Type="http://schemas.openxmlformats.org/officeDocument/2006/relationships/slide" Target="slides/slide30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таблица" type="tbl">
  <p:cSld name="TAB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 над текстом" type="objOverTx">
  <p:cSld name="OBJECT_OVER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16"/>
          <p:cNvSpPr txBox="1"/>
          <p:nvPr>
            <p:ph idx="1" type="body"/>
          </p:nvPr>
        </p:nvSpPr>
        <p:spPr>
          <a:xfrm>
            <a:off x="457200" y="1600200"/>
            <a:ext cx="8229600" cy="2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16"/>
          <p:cNvSpPr txBox="1"/>
          <p:nvPr>
            <p:ph idx="2" type="body"/>
          </p:nvPr>
        </p:nvSpPr>
        <p:spPr>
          <a:xfrm>
            <a:off x="457200" y="3924300"/>
            <a:ext cx="8229600" cy="2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/>
        </p:nvSpPr>
        <p:spPr>
          <a:xfrm>
            <a:off x="6143625" y="239712"/>
            <a:ext cx="2403475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Лекция</a:t>
            </a:r>
            <a:r>
              <a:rPr b="1" i="0" lang="en-US" sz="4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4</a:t>
            </a:r>
            <a:endParaRPr/>
          </a:p>
        </p:txBody>
      </p:sp>
      <p:sp>
        <p:nvSpPr>
          <p:cNvPr id="109" name="Google Shape;109;p17"/>
          <p:cNvSpPr txBox="1"/>
          <p:nvPr/>
        </p:nvSpPr>
        <p:spPr>
          <a:xfrm>
            <a:off x="755650" y="1341437"/>
            <a:ext cx="7704137" cy="3446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Проектирование агротехнологий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Система удобрения сельскохозяйственных культур при различных уровнях агротехнологий</a:t>
            </a:r>
            <a:endParaRPr/>
          </a:p>
        </p:txBody>
      </p:sp>
      <p:sp>
        <p:nvSpPr>
          <p:cNvPr id="110" name="Google Shape;110;p17"/>
          <p:cNvSpPr txBox="1"/>
          <p:nvPr/>
        </p:nvSpPr>
        <p:spPr>
          <a:xfrm>
            <a:off x="5508625" y="5934075"/>
            <a:ext cx="36353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Проф. Беленков А.И.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/>
        </p:nvSpPr>
        <p:spPr>
          <a:xfrm>
            <a:off x="2843212" y="188912"/>
            <a:ext cx="3278187" cy="769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План лекции</a:t>
            </a:r>
            <a:endParaRPr/>
          </a:p>
        </p:txBody>
      </p:sp>
      <p:sp>
        <p:nvSpPr>
          <p:cNvPr id="116" name="Google Shape;116;p18"/>
          <p:cNvSpPr txBox="1"/>
          <p:nvPr/>
        </p:nvSpPr>
        <p:spPr>
          <a:xfrm>
            <a:off x="495300" y="996950"/>
            <a:ext cx="8208962" cy="4246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Системные связи в земледелии.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Категории урожайности.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  Понятие о системах удобрений в агротехнологиях.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    Системы удобрений на примере слабоэрозионных земель.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 startAt="5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Расчёт норм удобрений: поправочные коэффициенты, нормативы расхода питательных веществ.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Корректировка норм удобрений в интенсивных и высокоинтенсивных агротехнологиях.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Система применения удобрений в точном земледелии.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/>
        </p:nvSpPr>
        <p:spPr>
          <a:xfrm>
            <a:off x="-6350" y="0"/>
            <a:ext cx="9144000" cy="769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Times New Roman"/>
              <a:buNone/>
            </a:pPr>
            <a:r>
              <a:rPr b="0" i="0" lang="en-US" sz="44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Литература</a:t>
            </a:r>
            <a:endParaRPr/>
          </a:p>
        </p:txBody>
      </p:sp>
      <p:sp>
        <p:nvSpPr>
          <p:cNvPr id="122" name="Google Shape;122;p19"/>
          <p:cNvSpPr txBox="1"/>
          <p:nvPr/>
        </p:nvSpPr>
        <p:spPr>
          <a:xfrm>
            <a:off x="341312" y="765175"/>
            <a:ext cx="8497887" cy="701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Агроэкологическая оценка земель, проектирование адаптивно-ландшафтных систем земледелия и агротехнологий. Методическое руководство / Под. ред. В.И. Кирюшина, А.Л. Иванова. – М.: ФГНУ «Росинформагротех», 2005.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Кирюшин В.И. Теория адаптивно-ландшафтных систем земледелия и проектирование агроландшафтов. М.: КолосС, 2011.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Беленков А.И., Матюк Н.С., Мазиров М.А. Адаптивно-ландшафтные системы земледелия: учебное пособие. –М.: Изд-во РГАУ-МСХА. –2013. –187 с.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Навигационные технологии в сельском хозяйстве. Координатное земледелие / В.И. Балабанов, С.В. Железова, Е.В. Березовский, А.И. Беленков, Егоров В.В.: Учебное пособие. –М.: Изд-во РГАУ-МСХА имени К.А. Тимирязева, 2013. –148 с. 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77800"/>
            <a:ext cx="8713787" cy="6450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0" y="0"/>
            <a:ext cx="9144000" cy="1341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Категории урожайности сельскохозяйственных культур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179387" y="1341437"/>
            <a:ext cx="8713787" cy="5516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Потенциальная (ПУ)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наивысший уровень биологической продуктивности по ФАР.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Климатически обеспеченная (КОУ)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по условиям тепло- и влагообеспеченности.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Действительно возможная (ДВУ)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по условиям плодородия поля.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Программируемая (ПрУ)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реально планируемая по технологическим картам.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Хозяйственная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(производственная) – фактически полученная.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24"/>
          <p:cNvGraphicFramePr/>
          <p:nvPr/>
        </p:nvGraphicFramePr>
        <p:xfrm>
          <a:off x="238125" y="16398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{E893682F-6791-4989-AFDE-47F12BD89305}</a:tableStyleId>
              </a:tblPr>
              <a:tblGrid>
                <a:gridCol w="877875"/>
                <a:gridCol w="387350"/>
                <a:gridCol w="522275"/>
                <a:gridCol w="446075"/>
                <a:gridCol w="446075"/>
                <a:gridCol w="358775"/>
                <a:gridCol w="534975"/>
                <a:gridCol w="530225"/>
                <a:gridCol w="504825"/>
                <a:gridCol w="379400"/>
                <a:gridCol w="520700"/>
                <a:gridCol w="447675"/>
                <a:gridCol w="595300"/>
                <a:gridCol w="423850"/>
                <a:gridCol w="473075"/>
                <a:gridCol w="473075"/>
                <a:gridCol w="863600"/>
              </a:tblGrid>
              <a:tr h="212725"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Культу-ры сево-оборота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gridSpan="3"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Урожайность, т/га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rowSpan="2" hMerge="1"/>
                <a:tc rowSpan="2" hMerge="1"/>
                <a:tc gridSpan="8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Удобрения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gridSpan="2"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Прибавка урожай-ности, т/га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rowSpan="2" hMerge="1"/>
                <a:tc gridSpan="2"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Окупае-мость, кг зерна на кг д.в.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rowSpan="2" hMerge="1"/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Обработ-ка почвы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</a:tr>
              <a:tr h="579425">
                <a:tc vMerge="1"/>
                <a:tc gridSpan="3" vMerge="1"/>
                <a:tc hMerge="1" vMerge="1"/>
                <a:tc hMerge="1" v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азотные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h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фосфорные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h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калийные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h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всего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hMerge="1"/>
                <a:tc gridSpan="2" vMerge="1"/>
                <a:tc hMerge="1" vMerge="1"/>
                <a:tc gridSpan="2" vMerge="1"/>
                <a:tc hMerge="1" vMerge="1"/>
                <a:tc vMerge="1"/>
              </a:tr>
              <a:tr h="366700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экст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норм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vMerge="1"/>
              </a:tr>
              <a:tr h="731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Озимая пшеница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139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Прямой посев (минимальная)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5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Подсолнечник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1,8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Вспашка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3667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Лен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2,2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45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1,2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Минимальная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30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Озимая пшеница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104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Прямой посев (минимальная)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3667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Горох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1,6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2,9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Минимальная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5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Озимая пшеница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139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Прямой посев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3667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Подсолнечник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1,8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2,4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108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1,3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Вспашка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5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Лен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2,2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45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0" marB="0" marR="41800" marL="418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0,7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1,2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Минимальная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149" name="Google Shape;14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700" y="0"/>
            <a:ext cx="9156700" cy="74453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/>
        </p:nvSpPr>
        <p:spPr>
          <a:xfrm>
            <a:off x="233362" y="981075"/>
            <a:ext cx="859155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 № С1.1 Севооборот С1: Горох – Озимая пшеница – Подсолнечник – Лен – Озимая пшеница – Горох – Озимая пшеница – Подсолнечник – Просо</a:t>
            </a:r>
            <a:endParaRPr/>
          </a:p>
        </p:txBody>
      </p:sp>
      <p:sp>
        <p:nvSpPr>
          <p:cNvPr id="151" name="Google Shape;151;p24"/>
          <p:cNvSpPr txBox="1"/>
          <p:nvPr/>
        </p:nvSpPr>
        <p:spPr>
          <a:xfrm>
            <a:off x="269875" y="6410325"/>
            <a:ext cx="8623300" cy="32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ource Sans Pro"/>
              <a:buNone/>
            </a:pPr>
            <a:r>
              <a:rPr b="0" i="0" lang="en-US" sz="1500" u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Обеспеченность фосфором - низкая, калием - высокая. Содержание гумуса – очень низкое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Нормативные параметры для расчета планируемой урожайности яровой пшеницы по влагообеспеченности для разных зон Новосибирской области</a:t>
            </a:r>
            <a:r>
              <a:rPr b="0" i="0" lang="en-US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025" y="695325"/>
            <a:ext cx="9290050" cy="62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Примерные дозы минеральных удобрений под зерновые</a:t>
            </a:r>
            <a:r>
              <a:rPr b="1" i="0" lang="en-US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63" name="Google Shape;163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125537"/>
            <a:ext cx="8497887" cy="554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0" y="0"/>
            <a:ext cx="9144000" cy="608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Расчет дозы азота на планируемую урожайность</a:t>
            </a:r>
            <a:endParaRPr/>
          </a:p>
        </p:txBody>
      </p:sp>
      <p:pic>
        <p:nvPicPr>
          <p:cNvPr id="169" name="Google Shape;169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0712"/>
            <a:ext cx="9144000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0" y="2636837"/>
            <a:ext cx="9144000" cy="422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ДN – доза азота на планируемую урожайность, кг/га;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 –  планируемая урожайность, ц/га;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 – норматив расхода азота на 1 кг зерна с учетом содержания его в побочной продукции;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 – коэффициент использования азота из минеральных удобрений и почвы;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N1 – содержание минерального азота в почве, кг/га;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N2 – азот, образующийся в почве в период вегетации растений, кг/га;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Нормативы Н и С устанавливаются на основе экспериментальных исследований зональных НИИ.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0" y="0"/>
            <a:ext cx="9144000" cy="1196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Поправочные коэффициенты к годовым дозам азотных удобрений в зависимости от предшественников</a:t>
            </a:r>
            <a:endParaRPr/>
          </a:p>
        </p:txBody>
      </p:sp>
      <p:graphicFrame>
        <p:nvGraphicFramePr>
          <p:cNvPr id="176" name="Google Shape;176;p28"/>
          <p:cNvGraphicFramePr/>
          <p:nvPr/>
        </p:nvGraphicFramePr>
        <p:xfrm>
          <a:off x="468312" y="1412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{E893682F-6791-4989-AFDE-47F12BD89305}</a:tableStyleId>
              </a:tblPr>
              <a:tblGrid>
                <a:gridCol w="4140200"/>
                <a:gridCol w="4140200"/>
              </a:tblGrid>
              <a:tr h="8223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Предшественники</a:t>
                      </a:r>
                      <a:endParaRPr/>
                    </a:p>
                  </a:txBody>
                  <a:tcPr marT="45700" marB="4570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Поправочный коэффициент (К)</a:t>
                      </a:r>
                      <a:endParaRPr/>
                    </a:p>
                  </a:txBody>
                  <a:tcPr marT="45700" marB="4570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21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Зернобобовые</a:t>
                      </a:r>
                      <a:endParaRPr/>
                    </a:p>
                  </a:txBody>
                  <a:tcPr marT="45700" marB="4570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0,8</a:t>
                      </a:r>
                      <a:endParaRPr/>
                    </a:p>
                  </a:txBody>
                  <a:tcPr marT="45700" marB="4570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92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Многолетние бобовые травы</a:t>
                      </a:r>
                      <a:endParaRPr/>
                    </a:p>
                  </a:txBody>
                  <a:tcPr marT="45700" marB="4570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0,5</a:t>
                      </a:r>
                      <a:endParaRPr/>
                    </a:p>
                  </a:txBody>
                  <a:tcPr marT="45700" marB="4570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99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Пар чистый</a:t>
                      </a:r>
                      <a:endParaRPr/>
                    </a:p>
                  </a:txBody>
                  <a:tcPr marT="45700" marB="4570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0,8</a:t>
                      </a:r>
                      <a:endParaRPr/>
                    </a:p>
                  </a:txBody>
                  <a:tcPr marT="45700" marB="4570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9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Прочие</a:t>
                      </a:r>
                      <a:endParaRPr/>
                    </a:p>
                  </a:txBody>
                  <a:tcPr marT="45700" marB="4570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1,0</a:t>
                      </a:r>
                      <a:endParaRPr/>
                    </a:p>
                  </a:txBody>
                  <a:tcPr marT="45700" marB="4570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0" y="0"/>
            <a:ext cx="9144000" cy="1628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Нормативы расхода (Н) и использования (С) азота растениями пшеницы</a:t>
            </a:r>
            <a:endParaRPr/>
          </a:p>
        </p:txBody>
      </p:sp>
      <p:graphicFrame>
        <p:nvGraphicFramePr>
          <p:cNvPr id="182" name="Google Shape;182;p29"/>
          <p:cNvGraphicFramePr/>
          <p:nvPr/>
        </p:nvGraphicFramePr>
        <p:xfrm>
          <a:off x="250825" y="184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{E893682F-6791-4989-AFDE-47F12BD89305}</a:tableStyleId>
              </a:tblPr>
              <a:tblGrid>
                <a:gridCol w="3138475"/>
                <a:gridCol w="2852725"/>
                <a:gridCol w="1341425"/>
                <a:gridCol w="1308100"/>
              </a:tblGrid>
              <a:tr h="649275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Зона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Урожайность, ц/га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Times New Roman"/>
                        <a:buNone/>
                      </a:pPr>
                      <a:r>
                        <a:rPr b="1" i="0" lang="en-US" sz="3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Норматив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93502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06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Северная лесостепь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0,7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89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Южная лесостепь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20-30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75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Степь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4,5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>
            <p:ph type="title"/>
          </p:nvPr>
        </p:nvSpPr>
        <p:spPr>
          <a:xfrm>
            <a:off x="0" y="188912"/>
            <a:ext cx="9144000" cy="1112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Поправочные коэффициенты (К) к годовым дозам фосфорных и калийных удобрений* в зависимости от группы почвы по содержанию форм фосфора и калия (Державин и др., 2000)</a:t>
            </a:r>
            <a:endParaRPr/>
          </a:p>
        </p:txBody>
      </p:sp>
      <p:pic>
        <p:nvPicPr>
          <p:cNvPr id="188" name="Google Shape;188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75"/>
            <a:ext cx="9144000" cy="4713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0" y="0"/>
            <a:ext cx="9144000" cy="836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Норматив расхода Р2О5 кг на 1 ц зерна при интенсивном возделывании яровой пшеницы (Новосибирская область)</a:t>
            </a:r>
            <a:r>
              <a:rPr b="1" i="0" lang="en-US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graphicFrame>
        <p:nvGraphicFramePr>
          <p:cNvPr id="194" name="Google Shape;194;p31"/>
          <p:cNvGraphicFramePr/>
          <p:nvPr/>
        </p:nvGraphicFramePr>
        <p:xfrm>
          <a:off x="0" y="90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{E893682F-6791-4989-AFDE-47F12BD89305}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85775"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Содержание Р</a:t>
                      </a:r>
                      <a:r>
                        <a:rPr b="1" baseline="-25000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</a:t>
                      </a:r>
                      <a:r>
                        <a:rPr b="1" baseline="-25000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на картограммах мг/ 100 г почвы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873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&lt;10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10-15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15-20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775"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Лесостепь низменности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857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2,7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775"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Северная лесостепь Присалаирья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857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2,7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2,4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1,5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775"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Северная лесостепь Приобья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873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2,6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2,4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1,4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775"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Южная лесостепь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857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2,4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1,7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350"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Степь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857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2,1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1,9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/>
          <p:nvPr>
            <p:ph idx="4294967295" type="title"/>
          </p:nvPr>
        </p:nvSpPr>
        <p:spPr>
          <a:xfrm>
            <a:off x="179387" y="188912"/>
            <a:ext cx="8640762" cy="15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Поправочные коэффициенты к нормам фосфорных </a:t>
            </a:r>
            <a:b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и калийных удобрений в зависимости от группы почвы </a:t>
            </a:r>
            <a:b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по содержанию подвижных форм фосфора и калия</a:t>
            </a:r>
            <a:endParaRPr/>
          </a:p>
        </p:txBody>
      </p:sp>
      <p:graphicFrame>
        <p:nvGraphicFramePr>
          <p:cNvPr id="200" name="Google Shape;200;p32"/>
          <p:cNvGraphicFramePr/>
          <p:nvPr/>
        </p:nvGraphicFramePr>
        <p:xfrm>
          <a:off x="179387" y="17732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{E893682F-6791-4989-AFDE-47F12BD89305}</a:tableStyleId>
              </a:tblPr>
              <a:tblGrid>
                <a:gridCol w="4378325"/>
                <a:gridCol w="2500300"/>
                <a:gridCol w="1978025"/>
              </a:tblGrid>
              <a:tr h="549275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Обеспеченность почв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Коэффициенты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 hMerge="1"/>
              </a:tr>
              <a:tr h="563550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</a:t>
                      </a:r>
                      <a:r>
                        <a:rPr b="1" baseline="-2500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</a:t>
                      </a:r>
                      <a:r>
                        <a:rPr b="1" baseline="-2500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</a:t>
                      </a:r>
                      <a:r>
                        <a:rPr b="1" baseline="-2500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</a:tr>
              <a:tr h="639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Очень низкая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1,4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1,2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5635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Низкая 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1,2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1,0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667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Средняя 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1,0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0,5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6064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Повышенная 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0,8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0,0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08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Высокая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0,6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0,0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549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Очень высокая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0,3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0,0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>
            <p:ph type="title"/>
          </p:nvPr>
        </p:nvSpPr>
        <p:spPr>
          <a:xfrm>
            <a:off x="0" y="0"/>
            <a:ext cx="9144000" cy="1484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Влияние различных способов заделки фосфорных удобрений в почву на урожайность озимой пшеницы</a:t>
            </a:r>
            <a:endParaRPr/>
          </a:p>
        </p:txBody>
      </p:sp>
      <p:graphicFrame>
        <p:nvGraphicFramePr>
          <p:cNvPr id="206" name="Google Shape;206;p33"/>
          <p:cNvGraphicFramePr/>
          <p:nvPr/>
        </p:nvGraphicFramePr>
        <p:xfrm>
          <a:off x="179387" y="17732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{E893682F-6791-4989-AFDE-47F12BD89305}</a:tableStyleId>
              </a:tblPr>
              <a:tblGrid>
                <a:gridCol w="2573325"/>
                <a:gridCol w="2193925"/>
                <a:gridCol w="960425"/>
                <a:gridCol w="962025"/>
                <a:gridCol w="1096950"/>
                <a:gridCol w="925500"/>
              </a:tblGrid>
              <a:tr h="576250"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Орудие, глубина обработки почвы, см</a:t>
                      </a:r>
                      <a:endParaRPr/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Урожайность на контроле, т/га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Прибавка от удобрений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576250">
                <a:tc vMerge="1"/>
                <a:tc v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</a:t>
                      </a:r>
                      <a:r>
                        <a:rPr b="1" baseline="-2500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</a:t>
                      </a:r>
                      <a:r>
                        <a:rPr b="1" baseline="-2500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</a:tr>
              <a:tr h="576250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т/га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т/га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3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Плуг ПЛН-5-35, 25-27 см</a:t>
                      </a:r>
                      <a:endParaRPr/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2,72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0,62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1,04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3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Культиватор КПС-4, 10-12 см</a:t>
                      </a:r>
                      <a:endParaRPr/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2,69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0,23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0,38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3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Борона БДТ-7, 8-10 см</a:t>
                      </a:r>
                      <a:endParaRPr/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2,76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0,22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0,33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4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96461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5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6250"/>
            <a:ext cx="9144000" cy="590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6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7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7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8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8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9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9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96461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0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40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1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41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173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2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3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3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44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45"/>
          <p:cNvSpPr/>
          <p:nvPr>
            <p:ph idx="2" type="tbl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46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7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7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8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48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9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9"/>
          <p:cNvSpPr/>
          <p:nvPr>
            <p:ph idx="2" type="tbl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